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ubik Medium"/>
      <p:regular r:id="rId17"/>
      <p:bold r:id="rId18"/>
      <p:italic r:id="rId19"/>
      <p:boldItalic r:id="rId20"/>
    </p:embeddedFont>
    <p:embeddedFont>
      <p:font typeface="Rubik Light"/>
      <p:regular r:id="rId21"/>
      <p:bold r:id="rId22"/>
      <p:italic r:id="rId23"/>
      <p:boldItalic r:id="rId24"/>
    </p:embeddedFont>
    <p:embeddedFont>
      <p:font typeface="Rubik"/>
      <p:regular r:id="rId25"/>
      <p:bold r:id="rId26"/>
      <p:italic r:id="rId27"/>
      <p:boldItalic r:id="rId28"/>
    </p:embeddedFont>
    <p:embeddedFont>
      <p:font typeface="Rubik SemiBol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Medium-boldItalic.fntdata"/><Relationship Id="rId22" Type="http://schemas.openxmlformats.org/officeDocument/2006/relationships/font" Target="fonts/RubikLight-bold.fntdata"/><Relationship Id="rId21" Type="http://schemas.openxmlformats.org/officeDocument/2006/relationships/font" Target="fonts/RubikLight-regular.fntdata"/><Relationship Id="rId24" Type="http://schemas.openxmlformats.org/officeDocument/2006/relationships/font" Target="fonts/RubikLight-boldItalic.fntdata"/><Relationship Id="rId23" Type="http://schemas.openxmlformats.org/officeDocument/2006/relationships/font" Target="fonts/Rubik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bold.fntdata"/><Relationship Id="rId25" Type="http://schemas.openxmlformats.org/officeDocument/2006/relationships/font" Target="fonts/Rubik-regular.fntdata"/><Relationship Id="rId28" Type="http://schemas.openxmlformats.org/officeDocument/2006/relationships/font" Target="fonts/Rubik-boldItalic.fntdata"/><Relationship Id="rId27" Type="http://schemas.openxmlformats.org/officeDocument/2006/relationships/font" Target="fonts/Rubik-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SemiBold-italic.fntdata"/><Relationship Id="rId30" Type="http://schemas.openxmlformats.org/officeDocument/2006/relationships/font" Target="fonts/RubikSemiBold-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ubikSemi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ubikMedium-regular.fntdata"/><Relationship Id="rId16" Type="http://schemas.openxmlformats.org/officeDocument/2006/relationships/slide" Target="slides/slide11.xml"/><Relationship Id="rId19" Type="http://schemas.openxmlformats.org/officeDocument/2006/relationships/font" Target="fonts/RubikMedium-italic.fntdata"/><Relationship Id="rId18" Type="http://schemas.openxmlformats.org/officeDocument/2006/relationships/font" Target="fonts/Rubik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00da509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00da509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200da5092a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200da5092a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00da509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00da509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00da509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00da509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00da5092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200da5092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1b3e709b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1b3e709b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b3e709b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1b3e709b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1b3e709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1b3e709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655c8f5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655c8f5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hyperlink" Target="https://youtu.be/Wb_xQpPXnh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hyperlink" Target="https://www.linkedin.com/in/mmubarakahma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hyperlink" Target="https://github.com/alanmaulanaa/rakamin-idx-de" TargetMode="External"/><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1001850"/>
            <a:ext cx="6070500" cy="226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lt1"/>
                </a:solidFill>
                <a:latin typeface="Rubik"/>
                <a:ea typeface="Rubik"/>
                <a:cs typeface="Rubik"/>
                <a:sym typeface="Rubik"/>
              </a:rPr>
              <a:t>Pembuatan Data Warehouse untuk Client ID/X Partners</a:t>
            </a:r>
            <a:endParaRPr sz="2000">
              <a:solidFill>
                <a:schemeClr val="lt1"/>
              </a:solidFill>
              <a:latin typeface="Rubik"/>
              <a:ea typeface="Rubik"/>
              <a:cs typeface="Rubik"/>
              <a:sym typeface="Rubik"/>
            </a:endParaRPr>
          </a:p>
        </p:txBody>
      </p:sp>
      <p:sp>
        <p:nvSpPr>
          <p:cNvPr id="57" name="Google Shape;57;p13"/>
          <p:cNvSpPr txBox="1"/>
          <p:nvPr/>
        </p:nvSpPr>
        <p:spPr>
          <a:xfrm>
            <a:off x="517900" y="3435100"/>
            <a:ext cx="43920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Rubik SemiBold"/>
                <a:ea typeface="Rubik SemiBold"/>
                <a:cs typeface="Rubik SemiBold"/>
                <a:sym typeface="Rubik SemiBold"/>
              </a:rPr>
              <a:t>Data Engineer VIX</a:t>
            </a:r>
            <a:endParaRPr sz="25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40045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Maulana Mubarak Ahmad</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a:blip r:embed="rId5">
            <a:alphaModFix/>
          </a:blip>
          <a:stretch>
            <a:fillRect/>
          </a:stretch>
        </p:blipFill>
        <p:spPr>
          <a:xfrm>
            <a:off x="2352963" y="172452"/>
            <a:ext cx="1538364"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48" name="Google Shape;148;p22"/>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Video Presentation Here</a:t>
            </a:r>
            <a:endParaRPr b="1" sz="5000">
              <a:latin typeface="Rubik"/>
              <a:ea typeface="Rubik"/>
              <a:cs typeface="Rubik"/>
              <a:sym typeface="Rubik"/>
            </a:endParaRPr>
          </a:p>
        </p:txBody>
      </p:sp>
      <p:pic>
        <p:nvPicPr>
          <p:cNvPr id="149" name="Google Shape;149;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0" name="Google Shape;150;p22"/>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ubik"/>
                <a:ea typeface="Rubik"/>
                <a:cs typeface="Rubik"/>
                <a:sym typeface="Rubik"/>
                <a:hlinkClick r:id="rId5"/>
              </a:rPr>
              <a:t>https://youtu.be/Wb_xQpPXnh4</a:t>
            </a:r>
            <a:endParaRPr>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56" name="Google Shape;156;p23"/>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157" name="Google Shape;157;p23"/>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58" name="Google Shape;158;p23"/>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159" name="Google Shape;159;p23"/>
          <p:cNvPicPr preferRelativeResize="0"/>
          <p:nvPr/>
        </p:nvPicPr>
        <p:blipFill>
          <a:blip r:embed="rId5">
            <a:alphaModFix/>
          </a:blip>
          <a:stretch>
            <a:fillRect/>
          </a:stretch>
        </p:blipFill>
        <p:spPr>
          <a:xfrm>
            <a:off x="4965513" y="4248577"/>
            <a:ext cx="1538364"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608850" y="1578275"/>
            <a:ext cx="792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solidFill>
                  <a:schemeClr val="lt1"/>
                </a:solidFill>
                <a:latin typeface="Rubik"/>
                <a:ea typeface="Rubik"/>
                <a:cs typeface="Rubik"/>
                <a:sym typeface="Rubik"/>
              </a:rPr>
              <a:t>Disclaimer </a:t>
            </a:r>
            <a:endParaRPr b="1" sz="3020">
              <a:solidFill>
                <a:schemeClr val="lt1"/>
              </a:solidFill>
              <a:latin typeface="Rubik"/>
              <a:ea typeface="Rubik"/>
              <a:cs typeface="Rubik"/>
              <a:sym typeface="Rubik"/>
            </a:endParaRPr>
          </a:p>
        </p:txBody>
      </p:sp>
      <p:sp>
        <p:nvSpPr>
          <p:cNvPr id="67" name="Google Shape;67;p14"/>
          <p:cNvSpPr txBox="1"/>
          <p:nvPr>
            <p:ph idx="1" type="body"/>
          </p:nvPr>
        </p:nvSpPr>
        <p:spPr>
          <a:xfrm>
            <a:off x="1250250" y="2258300"/>
            <a:ext cx="6643500" cy="96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400">
                <a:solidFill>
                  <a:schemeClr val="lt1"/>
                </a:solidFill>
                <a:highlight>
                  <a:srgbClr val="FF0000"/>
                </a:highlight>
                <a:latin typeface="Rubik"/>
                <a:ea typeface="Rubik"/>
                <a:cs typeface="Rubik"/>
                <a:sym typeface="Rubik"/>
              </a:rPr>
              <a:t>Persentasi</a:t>
            </a:r>
            <a:r>
              <a:rPr b="1" lang="en" sz="1400">
                <a:solidFill>
                  <a:schemeClr val="lt1"/>
                </a:solidFill>
                <a:latin typeface="Rubik"/>
                <a:ea typeface="Rubik"/>
                <a:cs typeface="Rubik"/>
                <a:sym typeface="Rubik"/>
              </a:rPr>
              <a:t> ini adalah prasyarat dan sekaligus ditujukan sebagai tugas akhir yang mana dalam studi kasus ini, saya sebagai peserta Virtual Internship diberi tugas untuk mengimplementasikan secara keseluruhan program dan bagaimana Data Engineer pada ID/X Partners bekerja.</a:t>
            </a:r>
            <a:endParaRPr sz="1400">
              <a:solidFill>
                <a:schemeClr val="lt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73" name="Google Shape;73;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74" name="Google Shape;74;p15"/>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537850" y="470625"/>
            <a:ext cx="1899300" cy="184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Medium"/>
              <a:ea typeface="Rubik Medium"/>
              <a:cs typeface="Rubik Medium"/>
              <a:sym typeface="Rubik Medium"/>
            </a:endParaRPr>
          </a:p>
        </p:txBody>
      </p:sp>
      <p:sp>
        <p:nvSpPr>
          <p:cNvPr id="76" name="Google Shape;76;p15"/>
          <p:cNvSpPr txBox="1"/>
          <p:nvPr/>
        </p:nvSpPr>
        <p:spPr>
          <a:xfrm>
            <a:off x="2528250" y="840975"/>
            <a:ext cx="2001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Rubik SemiBold"/>
                <a:ea typeface="Rubik SemiBold"/>
                <a:cs typeface="Rubik SemiBold"/>
                <a:sym typeface="Rubik SemiBold"/>
              </a:rPr>
              <a:t>MaulanaMubarakAhmad</a:t>
            </a:r>
            <a:endParaRPr sz="3000">
              <a:latin typeface="Rubik SemiBold"/>
              <a:ea typeface="Rubik SemiBold"/>
              <a:cs typeface="Rubik SemiBold"/>
              <a:sym typeface="Rubik SemiBold"/>
            </a:endParaRPr>
          </a:p>
        </p:txBody>
      </p:sp>
      <p:sp>
        <p:nvSpPr>
          <p:cNvPr id="77" name="Google Shape;77;p15"/>
          <p:cNvSpPr txBox="1"/>
          <p:nvPr/>
        </p:nvSpPr>
        <p:spPr>
          <a:xfrm>
            <a:off x="537850" y="2571750"/>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78" name="Google Shape;78;p15"/>
          <p:cNvSpPr txBox="1"/>
          <p:nvPr/>
        </p:nvSpPr>
        <p:spPr>
          <a:xfrm>
            <a:off x="4867250" y="959175"/>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Work Experience</a:t>
            </a:r>
            <a:endParaRPr sz="2000">
              <a:latin typeface="Rubik SemiBold"/>
              <a:ea typeface="Rubik SemiBold"/>
              <a:cs typeface="Rubik SemiBold"/>
              <a:sym typeface="Rubik SemiBold"/>
            </a:endParaRPr>
          </a:p>
        </p:txBody>
      </p:sp>
      <p:sp>
        <p:nvSpPr>
          <p:cNvPr id="79" name="Google Shape;79;p15"/>
          <p:cNvSpPr/>
          <p:nvPr/>
        </p:nvSpPr>
        <p:spPr>
          <a:xfrm>
            <a:off x="5095575" y="1848125"/>
            <a:ext cx="28500" cy="1354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5095575" y="2981600"/>
            <a:ext cx="28500" cy="991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5000625" y="17160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000625" y="289332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5294775" y="16251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ERP Assistant - PT AKT Indonesia</a:t>
            </a:r>
            <a:endParaRPr>
              <a:latin typeface="Rubik"/>
              <a:ea typeface="Rubik"/>
              <a:cs typeface="Rubik"/>
              <a:sym typeface="Rubik"/>
            </a:endParaRPr>
          </a:p>
        </p:txBody>
      </p:sp>
      <p:sp>
        <p:nvSpPr>
          <p:cNvPr id="84" name="Google Shape;84;p15"/>
          <p:cNvSpPr txBox="1"/>
          <p:nvPr/>
        </p:nvSpPr>
        <p:spPr>
          <a:xfrm>
            <a:off x="5294775" y="2802425"/>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Digital Marketing - Freelance</a:t>
            </a:r>
            <a:endParaRPr>
              <a:latin typeface="Rubik"/>
              <a:ea typeface="Rubik"/>
              <a:cs typeface="Rubik"/>
              <a:sym typeface="Rubik"/>
            </a:endParaRPr>
          </a:p>
        </p:txBody>
      </p:sp>
      <p:sp>
        <p:nvSpPr>
          <p:cNvPr id="85" name="Google Shape;85;p15"/>
          <p:cNvSpPr txBox="1"/>
          <p:nvPr/>
        </p:nvSpPr>
        <p:spPr>
          <a:xfrm>
            <a:off x="537850" y="3064350"/>
            <a:ext cx="374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I am a data analyst and data enthusiast who is currently exploring the data field so that I can have a career in the data field, especially data analysts.</a:t>
            </a:r>
            <a:endParaRPr>
              <a:latin typeface="Rubik"/>
              <a:ea typeface="Rubik"/>
              <a:cs typeface="Rubik"/>
              <a:sym typeface="Rubik"/>
            </a:endParaRPr>
          </a:p>
        </p:txBody>
      </p:sp>
      <p:pic>
        <p:nvPicPr>
          <p:cNvPr id="86" name="Google Shape;86;p15"/>
          <p:cNvPicPr preferRelativeResize="0"/>
          <p:nvPr/>
        </p:nvPicPr>
        <p:blipFill>
          <a:blip r:embed="rId5">
            <a:alphaModFix/>
          </a:blip>
          <a:stretch>
            <a:fillRect/>
          </a:stretch>
        </p:blipFill>
        <p:spPr>
          <a:xfrm>
            <a:off x="537850" y="470625"/>
            <a:ext cx="1899300" cy="1899300"/>
          </a:xfrm>
          <a:prstGeom prst="ellipse">
            <a:avLst/>
          </a:prstGeom>
          <a:noFill/>
          <a:ln>
            <a:noFill/>
          </a:ln>
        </p:spPr>
      </p:pic>
      <p:pic>
        <p:nvPicPr>
          <p:cNvPr id="87" name="Google Shape;87;p15"/>
          <p:cNvPicPr preferRelativeResize="0"/>
          <p:nvPr/>
        </p:nvPicPr>
        <p:blipFill>
          <a:blip r:embed="rId6">
            <a:alphaModFix/>
          </a:blip>
          <a:stretch>
            <a:fillRect/>
          </a:stretch>
        </p:blipFill>
        <p:spPr>
          <a:xfrm>
            <a:off x="663525" y="4187250"/>
            <a:ext cx="1474132" cy="400200"/>
          </a:xfrm>
          <a:prstGeom prst="rect">
            <a:avLst/>
          </a:prstGeom>
          <a:noFill/>
          <a:ln>
            <a:noFill/>
          </a:ln>
        </p:spPr>
      </p:pic>
      <p:sp>
        <p:nvSpPr>
          <p:cNvPr id="88" name="Google Shape;88;p15">
            <a:hlinkClick r:id="rId7"/>
          </p:cNvPr>
          <p:cNvSpPr txBox="1"/>
          <p:nvPr/>
        </p:nvSpPr>
        <p:spPr>
          <a:xfrm>
            <a:off x="663525" y="4634700"/>
            <a:ext cx="385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ubik"/>
                <a:ea typeface="Rubik"/>
                <a:cs typeface="Rubik"/>
                <a:sym typeface="Rubik"/>
              </a:rPr>
              <a:t>https://www.linkedin.com/in/mmubarakahmad</a:t>
            </a:r>
            <a:endParaRPr sz="130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4" name="Google Shape;94;p16"/>
          <p:cNvSpPr txBox="1"/>
          <p:nvPr/>
        </p:nvSpPr>
        <p:spPr>
          <a:xfrm>
            <a:off x="223875" y="267000"/>
            <a:ext cx="4463700" cy="954300"/>
          </a:xfrm>
          <a:prstGeom prst="rect">
            <a:avLst/>
          </a:prstGeom>
          <a:noFill/>
          <a:ln cap="flat" cmpd="sng" w="9525">
            <a:solidFill>
              <a:schemeClr val="dk1"/>
            </a:solidFill>
            <a:prstDash val="solid"/>
            <a:round/>
            <a:headEnd len="sm" w="sm" type="none"/>
            <a:tailEnd len="sm" w="sm" type="none"/>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Case Study</a:t>
            </a:r>
            <a:endParaRPr b="1" sz="5000">
              <a:latin typeface="Rubik"/>
              <a:ea typeface="Rubik"/>
              <a:cs typeface="Rubik"/>
              <a:sym typeface="Rubik"/>
            </a:endParaRPr>
          </a:p>
        </p:txBody>
      </p:sp>
      <p:pic>
        <p:nvPicPr>
          <p:cNvPr id="95" name="Google Shape;95;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6" name="Google Shape;96;p16"/>
          <p:cNvSpPr txBox="1"/>
          <p:nvPr/>
        </p:nvSpPr>
        <p:spPr>
          <a:xfrm>
            <a:off x="340600" y="1677138"/>
            <a:ext cx="8376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Salah satu client ID/X Partners yang bergerak di bidang e-commerce memiliki kebutuhan untuk membuat sebuah Data Warehouse yang berasal dari beberapa tabel dari database sumber.</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Dan saya sebagai Data Enginner diberi beberapa tugas/task yang perlu dilakukan dalam tahap membuat Data Warehouse ini, yaitu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317500" lvl="0" marL="457200" rtl="0" algn="l">
              <a:spcBef>
                <a:spcPts val="0"/>
              </a:spcBef>
              <a:spcAft>
                <a:spcPts val="0"/>
              </a:spcAft>
              <a:buSzPts val="1400"/>
              <a:buFont typeface="Rubik"/>
              <a:buAutoNum type="arabicPeriod"/>
            </a:pPr>
            <a:r>
              <a:rPr b="1" lang="en">
                <a:latin typeface="Rubik"/>
                <a:ea typeface="Rubik"/>
                <a:cs typeface="Rubik"/>
                <a:sym typeface="Rubik"/>
              </a:rPr>
              <a:t>Melakukan Import/Restore Database</a:t>
            </a:r>
            <a:endParaRPr b="1">
              <a:latin typeface="Rubik"/>
              <a:ea typeface="Rubik"/>
              <a:cs typeface="Rubik"/>
              <a:sym typeface="Rubik"/>
            </a:endParaRPr>
          </a:p>
          <a:p>
            <a:pPr indent="-317500" lvl="0" marL="457200" rtl="0" algn="l">
              <a:spcBef>
                <a:spcPts val="0"/>
              </a:spcBef>
              <a:spcAft>
                <a:spcPts val="0"/>
              </a:spcAft>
              <a:buSzPts val="1400"/>
              <a:buFont typeface="Rubik"/>
              <a:buAutoNum type="arabicPeriod"/>
            </a:pPr>
            <a:r>
              <a:rPr b="1" lang="en">
                <a:latin typeface="Rubik"/>
                <a:ea typeface="Rubik"/>
                <a:cs typeface="Rubik"/>
                <a:sym typeface="Rubik"/>
              </a:rPr>
              <a:t>Membuat Data Warehouse dengan nama DWH_Project dan membuat Tabel Fact dan Dimension yang sesuai dengan database Staging (hasil restore database).</a:t>
            </a:r>
            <a:endParaRPr b="1">
              <a:latin typeface="Rubik"/>
              <a:ea typeface="Rubik"/>
              <a:cs typeface="Rubik"/>
              <a:sym typeface="Rubik"/>
            </a:endParaRPr>
          </a:p>
          <a:p>
            <a:pPr indent="-317500" lvl="0" marL="457200" rtl="0" algn="l">
              <a:spcBef>
                <a:spcPts val="0"/>
              </a:spcBef>
              <a:spcAft>
                <a:spcPts val="0"/>
              </a:spcAft>
              <a:buSzPts val="1400"/>
              <a:buFont typeface="Rubik"/>
              <a:buAutoNum type="arabicPeriod"/>
            </a:pPr>
            <a:r>
              <a:rPr b="1" lang="en">
                <a:latin typeface="Rubik"/>
                <a:ea typeface="Rubik"/>
                <a:cs typeface="Rubik"/>
                <a:sym typeface="Rubik"/>
              </a:rPr>
              <a:t>Membuat Job ETL pada Talend untuk mentransformasi data Staging ke Data Warehouse</a:t>
            </a:r>
            <a:endParaRPr b="1">
              <a:latin typeface="Rubik"/>
              <a:ea typeface="Rubik"/>
              <a:cs typeface="Rubik"/>
              <a:sym typeface="Rubik"/>
            </a:endParaRPr>
          </a:p>
          <a:p>
            <a:pPr indent="-317500" lvl="0" marL="457200" rtl="0" algn="l">
              <a:spcBef>
                <a:spcPts val="0"/>
              </a:spcBef>
              <a:spcAft>
                <a:spcPts val="0"/>
              </a:spcAft>
              <a:buSzPts val="1400"/>
              <a:buFont typeface="Rubik"/>
              <a:buAutoNum type="arabicPeriod"/>
            </a:pPr>
            <a:r>
              <a:rPr b="1" lang="en">
                <a:latin typeface="Rubik"/>
                <a:ea typeface="Rubik"/>
                <a:cs typeface="Rubik"/>
                <a:sym typeface="Rubik"/>
              </a:rPr>
              <a:t>Membuat Store Procedure (SP) untuk menampilkan sales order berdasarkan status pengiriman</a:t>
            </a:r>
            <a:endParaRPr b="1">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2" name="Google Shape;102;p17"/>
          <p:cNvSpPr txBox="1"/>
          <p:nvPr/>
        </p:nvSpPr>
        <p:spPr>
          <a:xfrm>
            <a:off x="83900" y="185625"/>
            <a:ext cx="7017900" cy="1139100"/>
          </a:xfrm>
          <a:prstGeom prst="rect">
            <a:avLst/>
          </a:prstGeom>
          <a:noFill/>
          <a:ln cap="flat" cmpd="sng" w="9525">
            <a:solidFill>
              <a:schemeClr val="dk1"/>
            </a:solidFill>
            <a:prstDash val="solid"/>
            <a:round/>
            <a:headEnd len="sm" w="sm" type="none"/>
            <a:tailEnd len="sm" w="sm" type="none"/>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Rubik"/>
                <a:ea typeface="Rubik"/>
                <a:cs typeface="Rubik"/>
                <a:sym typeface="Rubik"/>
              </a:rPr>
              <a:t>Restore Database dan Pembuatan Database DWH_Project</a:t>
            </a:r>
            <a:endParaRPr b="1" sz="3100">
              <a:latin typeface="Rubik"/>
              <a:ea typeface="Rubik"/>
              <a:cs typeface="Rubik"/>
              <a:sym typeface="Rubik"/>
            </a:endParaRPr>
          </a:p>
        </p:txBody>
      </p:sp>
      <p:pic>
        <p:nvPicPr>
          <p:cNvPr id="103" name="Google Shape;103;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04" name="Google Shape;104;p17"/>
          <p:cNvPicPr preferRelativeResize="0"/>
          <p:nvPr/>
        </p:nvPicPr>
        <p:blipFill>
          <a:blip r:embed="rId5">
            <a:alphaModFix/>
          </a:blip>
          <a:stretch>
            <a:fillRect/>
          </a:stretch>
        </p:blipFill>
        <p:spPr>
          <a:xfrm>
            <a:off x="83900" y="1452550"/>
            <a:ext cx="3267075" cy="2543175"/>
          </a:xfrm>
          <a:prstGeom prst="rect">
            <a:avLst/>
          </a:prstGeom>
          <a:noFill/>
          <a:ln cap="flat" cmpd="sng" w="9525">
            <a:solidFill>
              <a:schemeClr val="dk1"/>
            </a:solidFill>
            <a:prstDash val="solid"/>
            <a:round/>
            <a:headEnd len="sm" w="sm" type="none"/>
            <a:tailEnd len="sm" w="sm" type="none"/>
          </a:ln>
        </p:spPr>
      </p:pic>
      <p:pic>
        <p:nvPicPr>
          <p:cNvPr id="105" name="Google Shape;105;p17"/>
          <p:cNvPicPr preferRelativeResize="0"/>
          <p:nvPr/>
        </p:nvPicPr>
        <p:blipFill>
          <a:blip r:embed="rId6">
            <a:alphaModFix/>
          </a:blip>
          <a:stretch>
            <a:fillRect/>
          </a:stretch>
        </p:blipFill>
        <p:spPr>
          <a:xfrm>
            <a:off x="3484600" y="3142913"/>
            <a:ext cx="3238500" cy="1885950"/>
          </a:xfrm>
          <a:prstGeom prst="rect">
            <a:avLst/>
          </a:prstGeom>
          <a:noFill/>
          <a:ln cap="flat" cmpd="sng" w="9525">
            <a:solidFill>
              <a:schemeClr val="dk1"/>
            </a:solidFill>
            <a:prstDash val="solid"/>
            <a:round/>
            <a:headEnd len="sm" w="sm" type="none"/>
            <a:tailEnd len="sm" w="sm" type="none"/>
          </a:ln>
        </p:spPr>
      </p:pic>
      <p:sp>
        <p:nvSpPr>
          <p:cNvPr id="106" name="Google Shape;106;p17"/>
          <p:cNvSpPr txBox="1"/>
          <p:nvPr/>
        </p:nvSpPr>
        <p:spPr>
          <a:xfrm>
            <a:off x="4412400" y="1437600"/>
            <a:ext cx="4305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Restore</a:t>
            </a:r>
            <a:r>
              <a:rPr lang="en" sz="1800">
                <a:solidFill>
                  <a:schemeClr val="dk2"/>
                </a:solidFill>
              </a:rPr>
              <a:t> lalu buat </a:t>
            </a:r>
            <a:r>
              <a:rPr lang="en" sz="1800">
                <a:solidFill>
                  <a:schemeClr val="dk2"/>
                </a:solidFill>
              </a:rPr>
              <a:t>DWH Project</a:t>
            </a:r>
            <a:r>
              <a:rPr lang="en" sz="1800">
                <a:solidFill>
                  <a:schemeClr val="dk2"/>
                </a:solidFill>
              </a:rPr>
              <a:t> dengan huruf pascal case (awalan kapital) untuk tiap tabel, struktur tiap tabel sesuai dengan </a:t>
            </a:r>
            <a:r>
              <a:rPr b="1" lang="en" sz="1800">
                <a:solidFill>
                  <a:schemeClr val="dk2"/>
                </a:solidFill>
              </a:rPr>
              <a:t>Database Staging</a:t>
            </a:r>
            <a:endParaRPr b="1"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2" name="Google Shape;112;p18"/>
          <p:cNvSpPr txBox="1"/>
          <p:nvPr/>
        </p:nvSpPr>
        <p:spPr>
          <a:xfrm>
            <a:off x="83900" y="185625"/>
            <a:ext cx="7017900" cy="661800"/>
          </a:xfrm>
          <a:prstGeom prst="rect">
            <a:avLst/>
          </a:prstGeom>
          <a:noFill/>
          <a:ln cap="flat" cmpd="sng" w="9525">
            <a:solidFill>
              <a:schemeClr val="dk1"/>
            </a:solidFill>
            <a:prstDash val="solid"/>
            <a:round/>
            <a:headEnd len="sm" w="sm" type="none"/>
            <a:tailEnd len="sm" w="sm" type="none"/>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Rubik"/>
                <a:ea typeface="Rubik"/>
                <a:cs typeface="Rubik"/>
                <a:sym typeface="Rubik"/>
              </a:rPr>
              <a:t>Koneksi SQL Server dan Talend</a:t>
            </a:r>
            <a:endParaRPr b="1" sz="3100">
              <a:latin typeface="Rubik"/>
              <a:ea typeface="Rubik"/>
              <a:cs typeface="Rubik"/>
              <a:sym typeface="Rubik"/>
            </a:endParaRPr>
          </a:p>
        </p:txBody>
      </p:sp>
      <p:pic>
        <p:nvPicPr>
          <p:cNvPr id="113" name="Google Shape;113;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4" name="Google Shape;114;p18"/>
          <p:cNvSpPr txBox="1"/>
          <p:nvPr/>
        </p:nvSpPr>
        <p:spPr>
          <a:xfrm>
            <a:off x="4260775" y="1591825"/>
            <a:ext cx="4305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Sebelum membuat job pada Talend, kita perlu menghubungkan Database SQL Server dengan aplikasi Talend dengan memasukkan tiap Database yang diperlukan.</a:t>
            </a:r>
            <a:endParaRPr b="1" sz="1800">
              <a:solidFill>
                <a:schemeClr val="dk2"/>
              </a:solidFill>
            </a:endParaRPr>
          </a:p>
        </p:txBody>
      </p:sp>
      <p:pic>
        <p:nvPicPr>
          <p:cNvPr id="115" name="Google Shape;115;p18"/>
          <p:cNvPicPr preferRelativeResize="0"/>
          <p:nvPr/>
        </p:nvPicPr>
        <p:blipFill>
          <a:blip r:embed="rId5">
            <a:alphaModFix/>
          </a:blip>
          <a:stretch>
            <a:fillRect/>
          </a:stretch>
        </p:blipFill>
        <p:spPr>
          <a:xfrm>
            <a:off x="144250" y="1591825"/>
            <a:ext cx="3500125" cy="31271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1" name="Google Shape;121;p19"/>
          <p:cNvSpPr txBox="1"/>
          <p:nvPr/>
        </p:nvSpPr>
        <p:spPr>
          <a:xfrm>
            <a:off x="83900" y="185625"/>
            <a:ext cx="7017900" cy="661800"/>
          </a:xfrm>
          <a:prstGeom prst="rect">
            <a:avLst/>
          </a:prstGeom>
          <a:noFill/>
          <a:ln cap="flat" cmpd="sng" w="9525">
            <a:solidFill>
              <a:schemeClr val="dk1"/>
            </a:solidFill>
            <a:prstDash val="solid"/>
            <a:round/>
            <a:headEnd len="sm" w="sm" type="none"/>
            <a:tailEnd len="sm" w="sm" type="none"/>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Rubik"/>
                <a:ea typeface="Rubik"/>
                <a:cs typeface="Rubik"/>
                <a:sym typeface="Rubik"/>
              </a:rPr>
              <a:t>Membuat Job pada Talend</a:t>
            </a:r>
            <a:endParaRPr b="1" sz="3100">
              <a:latin typeface="Rubik"/>
              <a:ea typeface="Rubik"/>
              <a:cs typeface="Rubik"/>
              <a:sym typeface="Rubik"/>
            </a:endParaRPr>
          </a:p>
        </p:txBody>
      </p:sp>
      <p:pic>
        <p:nvPicPr>
          <p:cNvPr id="122" name="Google Shape;122;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3" name="Google Shape;123;p19"/>
          <p:cNvSpPr txBox="1"/>
          <p:nvPr/>
        </p:nvSpPr>
        <p:spPr>
          <a:xfrm>
            <a:off x="5527250" y="1437600"/>
            <a:ext cx="3190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Job pada Talend ini bekerja sebagai fungsi ETL (Extract Transform Load) yang mana data sumber (Staging) ditransformasi menuju pada data tujuan (DWH_Project)</a:t>
            </a:r>
            <a:endParaRPr b="1" sz="1800">
              <a:solidFill>
                <a:schemeClr val="dk2"/>
              </a:solidFill>
            </a:endParaRPr>
          </a:p>
        </p:txBody>
      </p:sp>
      <p:pic>
        <p:nvPicPr>
          <p:cNvPr id="124" name="Google Shape;124;p19"/>
          <p:cNvPicPr preferRelativeResize="0"/>
          <p:nvPr/>
        </p:nvPicPr>
        <p:blipFill>
          <a:blip r:embed="rId5">
            <a:alphaModFix/>
          </a:blip>
          <a:stretch>
            <a:fillRect/>
          </a:stretch>
        </p:blipFill>
        <p:spPr>
          <a:xfrm>
            <a:off x="83900" y="1033375"/>
            <a:ext cx="5277900" cy="35585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30" name="Google Shape;130;p20"/>
          <p:cNvSpPr txBox="1"/>
          <p:nvPr/>
        </p:nvSpPr>
        <p:spPr>
          <a:xfrm>
            <a:off x="83900" y="109425"/>
            <a:ext cx="7017900" cy="661800"/>
          </a:xfrm>
          <a:prstGeom prst="rect">
            <a:avLst/>
          </a:prstGeom>
          <a:noFill/>
          <a:ln cap="flat" cmpd="sng" w="9525">
            <a:solidFill>
              <a:schemeClr val="dk1"/>
            </a:solidFill>
            <a:prstDash val="solid"/>
            <a:round/>
            <a:headEnd len="sm" w="sm" type="none"/>
            <a:tailEnd len="sm" w="sm" type="none"/>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Rubik"/>
                <a:ea typeface="Rubik"/>
                <a:cs typeface="Rubik"/>
                <a:sym typeface="Rubik"/>
              </a:rPr>
              <a:t>Membuat Stored Procedure</a:t>
            </a:r>
            <a:endParaRPr b="1" sz="3100">
              <a:latin typeface="Rubik"/>
              <a:ea typeface="Rubik"/>
              <a:cs typeface="Rubik"/>
              <a:sym typeface="Rubik"/>
            </a:endParaRPr>
          </a:p>
        </p:txBody>
      </p:sp>
      <p:pic>
        <p:nvPicPr>
          <p:cNvPr id="131" name="Google Shape;131;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32" name="Google Shape;132;p20"/>
          <p:cNvPicPr preferRelativeResize="0"/>
          <p:nvPr/>
        </p:nvPicPr>
        <p:blipFill>
          <a:blip r:embed="rId5">
            <a:alphaModFix/>
          </a:blip>
          <a:stretch>
            <a:fillRect/>
          </a:stretch>
        </p:blipFill>
        <p:spPr>
          <a:xfrm>
            <a:off x="200525" y="923625"/>
            <a:ext cx="8289025" cy="2588750"/>
          </a:xfrm>
          <a:prstGeom prst="rect">
            <a:avLst/>
          </a:prstGeom>
          <a:noFill/>
          <a:ln cap="flat" cmpd="sng" w="9525">
            <a:solidFill>
              <a:schemeClr val="dk1"/>
            </a:solidFill>
            <a:prstDash val="solid"/>
            <a:round/>
            <a:headEnd len="sm" w="sm" type="none"/>
            <a:tailEnd len="sm" w="sm" type="none"/>
          </a:ln>
        </p:spPr>
      </p:pic>
      <p:sp>
        <p:nvSpPr>
          <p:cNvPr id="133" name="Google Shape;133;p20"/>
          <p:cNvSpPr txBox="1"/>
          <p:nvPr/>
        </p:nvSpPr>
        <p:spPr>
          <a:xfrm>
            <a:off x="200525" y="3641950"/>
            <a:ext cx="4305000" cy="969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Membuat </a:t>
            </a:r>
            <a:r>
              <a:rPr b="1" lang="en" sz="1700">
                <a:solidFill>
                  <a:schemeClr val="dk2"/>
                </a:solidFill>
              </a:rPr>
              <a:t>Stored Procedure</a:t>
            </a:r>
            <a:r>
              <a:rPr lang="en" sz="1700">
                <a:solidFill>
                  <a:schemeClr val="dk2"/>
                </a:solidFill>
              </a:rPr>
              <a:t> ‘summary_order_status’ dengan parameter StatusID</a:t>
            </a:r>
            <a:endParaRPr sz="1700">
              <a:solidFill>
                <a:schemeClr val="dk2"/>
              </a:solidFill>
            </a:endParaRPr>
          </a:p>
        </p:txBody>
      </p:sp>
      <p:sp>
        <p:nvSpPr>
          <p:cNvPr id="134" name="Google Shape;134;p20"/>
          <p:cNvSpPr txBox="1"/>
          <p:nvPr/>
        </p:nvSpPr>
        <p:spPr>
          <a:xfrm>
            <a:off x="4691650" y="3641950"/>
            <a:ext cx="4305000" cy="1416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Sehingga setiap perintah dieksekusi, akan menampilkan data OrderID, CustomerName, ProductName, Quantity, dan StatusOrder </a:t>
            </a:r>
            <a:r>
              <a:rPr b="1" lang="en" sz="1600">
                <a:solidFill>
                  <a:schemeClr val="dk2"/>
                </a:solidFill>
              </a:rPr>
              <a:t>sesuai dengan nilai parameter StatusID</a:t>
            </a:r>
            <a:r>
              <a:rPr lang="en" sz="1600">
                <a:solidFill>
                  <a:schemeClr val="dk2"/>
                </a:solidFill>
              </a:rPr>
              <a:t> yang diberikan</a:t>
            </a:r>
            <a:endParaRPr sz="1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40" name="Google Shape;140;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1" name="Google Shape;141;p21"/>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GitHub Link : </a:t>
            </a:r>
            <a:r>
              <a:rPr lang="en" u="sng">
                <a:solidFill>
                  <a:schemeClr val="hlink"/>
                </a:solidFill>
                <a:latin typeface="Rubik"/>
                <a:ea typeface="Rubik"/>
                <a:cs typeface="Rubik"/>
                <a:sym typeface="Rubik"/>
                <a:hlinkClick r:id="rId5"/>
              </a:rPr>
              <a:t>https://github.com/alanmaulanaa/rakamin-idx-de</a:t>
            </a:r>
            <a:endParaRPr i="1">
              <a:latin typeface="Rubik"/>
              <a:ea typeface="Rubik"/>
              <a:cs typeface="Rubik"/>
              <a:sym typeface="Rubik"/>
            </a:endParaRPr>
          </a:p>
        </p:txBody>
      </p:sp>
      <p:pic>
        <p:nvPicPr>
          <p:cNvPr id="142" name="Google Shape;142;p21"/>
          <p:cNvPicPr preferRelativeResize="0"/>
          <p:nvPr/>
        </p:nvPicPr>
        <p:blipFill>
          <a:blip r:embed="rId6">
            <a:alphaModFix/>
          </a:blip>
          <a:stretch>
            <a:fillRect/>
          </a:stretch>
        </p:blipFill>
        <p:spPr>
          <a:xfrm>
            <a:off x="2985775" y="1062000"/>
            <a:ext cx="2984673" cy="1678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